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60" r:id="rId5"/>
    <p:sldId id="261" r:id="rId6"/>
    <p:sldId id="264" r:id="rId7"/>
    <p:sldId id="262" r:id="rId8"/>
    <p:sldId id="263" r:id="rId9"/>
    <p:sldId id="267" r:id="rId10"/>
    <p:sldId id="258" r:id="rId11"/>
    <p:sldId id="268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9" autoAdjust="0"/>
  </p:normalViewPr>
  <p:slideViewPr>
    <p:cSldViewPr snapToGrid="0" snapToObjects="1">
      <p:cViewPr>
        <p:scale>
          <a:sx n="76" d="100"/>
          <a:sy n="76" d="100"/>
        </p:scale>
        <p:origin x="-12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37283-AD75-5044-92E0-08EB7B1845D5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E194-2BC0-5849-BC8D-D9527727F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eet/albedo/part_5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.org/topics/sea-level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Earth</a:t>
            </a:r>
            <a:r>
              <a:rPr lang="ja-JP" altLang="en-US" sz="1200" dirty="0" smtClean="0">
                <a:latin typeface="Arial"/>
              </a:rPr>
              <a:t>’</a:t>
            </a:r>
            <a:r>
              <a:rPr lang="en-US" sz="1200" dirty="0" smtClean="0"/>
              <a:t>s energy comes from solar radiation</a:t>
            </a:r>
          </a:p>
          <a:p>
            <a:r>
              <a:rPr lang="en-US" sz="1200" dirty="0" smtClean="0"/>
              <a:t>Energy balance: In=Out </a:t>
            </a:r>
            <a:r>
              <a:rPr lang="en-US" sz="1100" i="1" dirty="0" smtClean="0"/>
              <a:t>(in equilibrium)</a:t>
            </a:r>
          </a:p>
          <a:p>
            <a:r>
              <a:rPr lang="en-US" sz="1100" i="0" dirty="0" smtClean="0"/>
              <a:t>Source</a:t>
            </a:r>
            <a:r>
              <a:rPr lang="en-US" sz="1100" i="0" baseline="0" dirty="0" smtClean="0"/>
              <a:t> of picture: http://</a:t>
            </a:r>
            <a:r>
              <a:rPr lang="en-US" sz="1100" i="0" baseline="0" dirty="0" err="1" smtClean="0"/>
              <a:t>www.hydrogenambassadors.com</a:t>
            </a:r>
            <a:r>
              <a:rPr lang="en-US" sz="1100" i="0" baseline="0" dirty="0" smtClean="0"/>
              <a:t>/background/earths-energy-</a:t>
            </a:r>
            <a:r>
              <a:rPr lang="en-US" sz="1100" i="0" baseline="0" dirty="0" err="1" smtClean="0"/>
              <a:t>balance.php</a:t>
            </a:r>
            <a:endParaRPr lang="en-US" sz="1100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1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one- albedo; second</a:t>
            </a:r>
            <a:r>
              <a:rPr lang="en-US" baseline="0" dirty="0" smtClean="0"/>
              <a:t> one – </a:t>
            </a:r>
            <a:r>
              <a:rPr lang="en-US" baseline="0" dirty="0" smtClean="0"/>
              <a:t>permafrost</a:t>
            </a:r>
          </a:p>
          <a:p>
            <a:endParaRPr lang="en-US" baseline="0" dirty="0" smtClean="0"/>
          </a:p>
          <a:p>
            <a:r>
              <a:rPr lang="en-US" dirty="0" smtClean="0">
                <a:hlinkClick r:id="rId3"/>
              </a:rPr>
              <a:t>http://serc.carleton.edu/eet/albedo/part_5.html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Greenhouse Effect: Difference between</a:t>
            </a:r>
            <a:r>
              <a:rPr lang="en-US" sz="1200" baseline="0" dirty="0" smtClean="0"/>
              <a:t> </a:t>
            </a:r>
            <a:r>
              <a:rPr lang="en-US" sz="1200" dirty="0" smtClean="0"/>
              <a:t>surface temperature/radiation &amp;</a:t>
            </a:r>
            <a:r>
              <a:rPr lang="en-US" sz="1200" baseline="0" dirty="0" smtClean="0"/>
              <a:t> </a:t>
            </a:r>
            <a:r>
              <a:rPr lang="en-US" sz="1200" dirty="0" smtClean="0"/>
              <a:t>Earth</a:t>
            </a:r>
            <a:r>
              <a:rPr lang="ja-JP" altLang="en-US" sz="1200" dirty="0" smtClean="0">
                <a:latin typeface="Arial"/>
              </a:rPr>
              <a:t>’</a:t>
            </a:r>
            <a:r>
              <a:rPr lang="en-US" sz="1200" dirty="0" smtClean="0"/>
              <a:t>s effective temperature/radiation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</a:t>
            </a:r>
            <a:r>
              <a:rPr lang="en-US" sz="1200" baseline="0" dirty="0" smtClean="0"/>
              <a:t> of picture: https://</a:t>
            </a:r>
            <a:r>
              <a:rPr lang="en-US" sz="1200" baseline="0" dirty="0" err="1" smtClean="0"/>
              <a:t>www.e-education.psu.edu</a:t>
            </a:r>
            <a:r>
              <a:rPr lang="en-US" sz="1200" baseline="0" dirty="0" smtClean="0"/>
              <a:t>/earth501/content/p5_p7.html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7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>
                <a:latin typeface="Verdana" charset="0"/>
              </a:rPr>
              <a:t>Relative impacts of different GHGs arise from differences in spectral properties, abundance &amp; lifetime</a:t>
            </a:r>
          </a:p>
          <a:p>
            <a:pPr eaLnBrk="1" hangingPunct="1"/>
            <a:r>
              <a:rPr lang="en-US" sz="1200" dirty="0" smtClean="0">
                <a:latin typeface="Verdana" charset="0"/>
              </a:rPr>
              <a:t>Increasing GHGs (particularly CO</a:t>
            </a:r>
            <a:r>
              <a:rPr lang="en-US" sz="1200" baseline="-25000" dirty="0" smtClean="0">
                <a:latin typeface="Verdana" charset="0"/>
              </a:rPr>
              <a:t>2</a:t>
            </a:r>
            <a:r>
              <a:rPr lang="en-US" sz="1200" dirty="0" smtClean="0">
                <a:latin typeface="Verdana" charset="0"/>
              </a:rPr>
              <a:t>) result from small imbalance in large natural exchanges, caused by the addition of anthropogenic emissions.</a:t>
            </a:r>
          </a:p>
          <a:p>
            <a:r>
              <a:rPr lang="en-US" dirty="0" smtClean="0"/>
              <a:t>(source of picture</a:t>
            </a:r>
            <a:r>
              <a:rPr lang="en-US" baseline="0" dirty="0" smtClean="0"/>
              <a:t> + explanation of all gases: http://</a:t>
            </a:r>
            <a:r>
              <a:rPr lang="en-US" baseline="0" dirty="0" err="1" smtClean="0"/>
              <a:t>www.epa.gov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climatechange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ghgemissions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global.html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baseline="0" dirty="0" smtClean="0"/>
              <a:t> of picture + info: http://</a:t>
            </a:r>
            <a:r>
              <a:rPr lang="en-US" baseline="0" dirty="0" err="1" smtClean="0"/>
              <a:t>epa.gov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climatestudents</a:t>
            </a:r>
            <a:r>
              <a:rPr lang="en-US" baseline="0" dirty="0" smtClean="0"/>
              <a:t>/basics/today/greenhouse-</a:t>
            </a:r>
            <a:r>
              <a:rPr lang="en-US" baseline="0" dirty="0" err="1" smtClean="0"/>
              <a:t>gases.html</a:t>
            </a:r>
            <a:endParaRPr lang="en-US" baseline="0" dirty="0" smtClean="0"/>
          </a:p>
          <a:p>
            <a:r>
              <a:rPr lang="en-US" baseline="0" dirty="0" smtClean="0"/>
              <a:t>More info: http://</a:t>
            </a:r>
            <a:r>
              <a:rPr lang="en-US" baseline="0" dirty="0" err="1" smtClean="0"/>
              <a:t>www.epa.gov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climatechange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ghgemissions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global.html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of picture: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earthobservatory.nasa.gov</a:t>
            </a:r>
            <a:r>
              <a:rPr lang="en-US" baseline="0" dirty="0" smtClean="0"/>
              <a:t>/Features/</a:t>
            </a:r>
            <a:r>
              <a:rPr lang="en-US" baseline="0" dirty="0" err="1" smtClean="0"/>
              <a:t>CarbonCycle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there fluctuation</a:t>
            </a:r>
            <a:r>
              <a:rPr lang="en-US" baseline="0" dirty="0" smtClean="0"/>
              <a:t> in CO2?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0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Recent passing of 400 ppm- why does it matter?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just a few examples - there are many more – </a:t>
            </a:r>
            <a:r>
              <a:rPr lang="en-US" dirty="0" err="1" smtClean="0"/>
              <a:t>ie</a:t>
            </a:r>
            <a:r>
              <a:rPr lang="en-US" dirty="0" smtClean="0"/>
              <a:t> small island nations,</a:t>
            </a:r>
            <a:r>
              <a:rPr lang="en-US" baseline="0" dirty="0" smtClean="0"/>
              <a:t> public health issues.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52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case</a:t>
            </a:r>
            <a:r>
              <a:rPr lang="en-US" baseline="0" dirty="0" smtClean="0"/>
              <a:t> SLR is something they really want to talk about, this is a good explanatory </a:t>
            </a:r>
            <a:r>
              <a:rPr lang="en-US" baseline="0" dirty="0" smtClean="0"/>
              <a:t>slide</a:t>
            </a:r>
          </a:p>
          <a:p>
            <a:r>
              <a:rPr lang="en-US" dirty="0" smtClean="0">
                <a:hlinkClick r:id="rId3"/>
              </a:rPr>
              <a:t>http://www.climate.org/topics/sea-level/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E194-2BC0-5849-BC8D-D9527727FB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4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7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0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CE4F1-46FA-3549-98AD-C69533833387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DE3A-828C-7C4E-AB14-620A4BA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climatechange/impacts-adaptatio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climatestudents/impacts/signs/glacier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nasa.gov/effec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org/ourinitiatives/urgentissues/global-warming-climate-change/threats-impacts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Slides for Climate Class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3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sea level to change?</a:t>
            </a:r>
            <a:endParaRPr lang="en-US" dirty="0"/>
          </a:p>
        </p:txBody>
      </p:sp>
      <p:pic>
        <p:nvPicPr>
          <p:cNvPr id="4" name="Picture 2" descr="darkQ3-F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8"/>
          <a:stretch/>
        </p:blipFill>
        <p:spPr bwMode="auto">
          <a:xfrm>
            <a:off x="0" y="1315233"/>
            <a:ext cx="9144000" cy="50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475" y="6432935"/>
            <a:ext cx="8570912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Figure: Climate.org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446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Change Impacts: Real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Level Trends: http://</a:t>
            </a:r>
            <a:r>
              <a:rPr lang="en-US" dirty="0" err="1" smtClean="0"/>
              <a:t>tidesandcurrents.noaa.gov</a:t>
            </a:r>
            <a:r>
              <a:rPr lang="en-US" dirty="0" smtClean="0"/>
              <a:t>/</a:t>
            </a:r>
            <a:r>
              <a:rPr lang="en-US" dirty="0" err="1" smtClean="0"/>
              <a:t>sltrends</a:t>
            </a:r>
            <a:r>
              <a:rPr lang="en-US" dirty="0" smtClean="0"/>
              <a:t>/</a:t>
            </a:r>
            <a:r>
              <a:rPr lang="en-US" dirty="0" err="1" smtClean="0"/>
              <a:t>sltrends.shtml</a:t>
            </a:r>
            <a:endParaRPr lang="en-US" dirty="0" smtClean="0"/>
          </a:p>
          <a:p>
            <a:r>
              <a:rPr lang="en-US" dirty="0" smtClean="0"/>
              <a:t>Ice Trends: http://</a:t>
            </a:r>
            <a:r>
              <a:rPr lang="en-US" dirty="0" err="1" smtClean="0"/>
              <a:t>nsidc.org</a:t>
            </a:r>
            <a:r>
              <a:rPr lang="en-US" dirty="0" smtClean="0"/>
              <a:t>/</a:t>
            </a:r>
            <a:r>
              <a:rPr lang="en-US" dirty="0" err="1" smtClean="0"/>
              <a:t>cgi</a:t>
            </a:r>
            <a:r>
              <a:rPr lang="en-US" dirty="0" smtClean="0"/>
              <a:t>-bin/</a:t>
            </a:r>
            <a:r>
              <a:rPr lang="en-US" dirty="0" err="1" smtClean="0"/>
              <a:t>bist</a:t>
            </a:r>
            <a:r>
              <a:rPr lang="en-US" dirty="0" smtClean="0"/>
              <a:t>/</a:t>
            </a:r>
            <a:r>
              <a:rPr lang="en-US" dirty="0" err="1" smtClean="0"/>
              <a:t>bist.pl?config</a:t>
            </a:r>
            <a:r>
              <a:rPr lang="en-US" dirty="0" smtClean="0"/>
              <a:t>=</a:t>
            </a:r>
            <a:r>
              <a:rPr lang="en-US" dirty="0" err="1" smtClean="0"/>
              <a:t>seaice_index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Adaptation, Case Study of The </a:t>
            </a:r>
            <a:r>
              <a:rPr lang="en-US" dirty="0" err="1" smtClean="0"/>
              <a:t>Northweat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Adaptation </a:t>
            </a:r>
            <a:r>
              <a:rPr lang="en-US" dirty="0"/>
              <a:t>in general - </a:t>
            </a:r>
            <a:r>
              <a:rPr lang="en-US" dirty="0">
                <a:hlinkClick r:id="rId2"/>
              </a:rPr>
              <a:t>http://www.epa.gov/climatechange/impacts-adaptation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 Specific - http</a:t>
            </a:r>
            <a:r>
              <a:rPr lang="en-US" dirty="0"/>
              <a:t>://</a:t>
            </a:r>
            <a:r>
              <a:rPr lang="en-US" dirty="0" err="1"/>
              <a:t>www.epa.gov</a:t>
            </a:r>
            <a:r>
              <a:rPr lang="en-US" dirty="0"/>
              <a:t>/</a:t>
            </a:r>
            <a:r>
              <a:rPr lang="en-US" dirty="0" err="1"/>
              <a:t>climatechange</a:t>
            </a:r>
            <a:r>
              <a:rPr lang="en-US" dirty="0"/>
              <a:t>/impacts-adaptation/</a:t>
            </a:r>
            <a:r>
              <a:rPr lang="en-US" dirty="0" err="1"/>
              <a:t>northeast.html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7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3" y="1954287"/>
            <a:ext cx="3615050" cy="321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00" y="2023974"/>
            <a:ext cx="4196944" cy="314770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2209" y="1387143"/>
            <a:ext cx="3503177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Albedo Feedback</a:t>
            </a:r>
            <a:endParaRPr lang="en-GB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28927" y="1429006"/>
            <a:ext cx="3503177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Permafrost Feedback</a:t>
            </a:r>
            <a:endParaRPr lang="en-GB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92209" y="5359982"/>
            <a:ext cx="3503177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Figure: Carlton College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883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http://www.epa.gov/climatestudents/impacts/signs/</a:t>
            </a:r>
            <a:r>
              <a:rPr lang="en-US" smtClean="0">
                <a:hlinkClick r:id="rId2"/>
              </a:rPr>
              <a:t>glaciers.html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87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5-23 at 11.07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5120"/>
            <a:ext cx="8282135" cy="4828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change occurs when either side of energy balance is perturbed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475" y="6261000"/>
            <a:ext cx="8570912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Figure: Hydrogen Ambassadors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440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pic>
        <p:nvPicPr>
          <p:cNvPr id="6" name="Picture 2" descr="FAQ-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614" y="1108732"/>
            <a:ext cx="7389643" cy="53146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475" y="6432935"/>
            <a:ext cx="8570912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Figure: Penn State University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636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Greenhouse Gases?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65" y="1197835"/>
            <a:ext cx="5260931" cy="526093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75" y="6432935"/>
            <a:ext cx="8570912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Figure: Environmental Protection Agency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658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US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99426" cy="373712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rgbClr val="009900"/>
                </a:solidFill>
                <a:latin typeface="Calibri"/>
                <a:cs typeface="Calibri"/>
              </a:rPr>
              <a:t>Emissions</a:t>
            </a:r>
            <a:r>
              <a:rPr lang="en-US" sz="3600" dirty="0" smtClean="0">
                <a:latin typeface="Calibri"/>
                <a:cs typeface="Calibri"/>
              </a:rPr>
              <a:t> </a:t>
            </a:r>
            <a:endParaRPr lang="en-US" sz="2400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Ø"/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Greenhouse Gases &amp; Aerosols</a:t>
            </a:r>
          </a:p>
          <a:p>
            <a:pPr lvl="2">
              <a:buFont typeface="Wingdings" charset="0"/>
              <a:buChar char="à"/>
            </a:pPr>
            <a:r>
              <a:rPr lang="en-US" sz="2000" dirty="0" smtClean="0">
                <a:latin typeface="Calibri"/>
                <a:ea typeface="ＭＳ Ｐゴシック" charset="0"/>
                <a:cs typeface="Calibri"/>
                <a:sym typeface="Wingdings" charset="0"/>
              </a:rPr>
              <a:t>Fossil fuels (Personal &amp; Industry)</a:t>
            </a:r>
          </a:p>
          <a:p>
            <a:pPr lvl="2">
              <a:buFont typeface="Wingdings" charset="0"/>
              <a:buChar char="à"/>
            </a:pP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Land use</a:t>
            </a:r>
          </a:p>
          <a:p>
            <a:pPr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r>
              <a:rPr lang="en-US" sz="3600" dirty="0" smtClean="0">
                <a:solidFill>
                  <a:srgbClr val="009900"/>
                </a:solidFill>
                <a:latin typeface="Calibri"/>
                <a:cs typeface="Calibri"/>
              </a:rPr>
              <a:t>Land use changes</a:t>
            </a:r>
          </a:p>
          <a:p>
            <a:pPr lvl="1">
              <a:buFont typeface="Wingdings" charset="0"/>
              <a:buChar char="Ø"/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Agriculture</a:t>
            </a:r>
          </a:p>
          <a:p>
            <a:pPr lvl="1">
              <a:buFont typeface="Wingdings" charset="0"/>
              <a:buChar char="Ø"/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Deforestation</a:t>
            </a:r>
          </a:p>
          <a:p>
            <a:pPr lvl="1">
              <a:buFont typeface="Wingdings" charset="0"/>
              <a:buChar char="Ø"/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Urbanization</a:t>
            </a:r>
          </a:p>
          <a:p>
            <a:pPr lvl="1">
              <a:buFont typeface="Wingdings" charset="0"/>
              <a:buChar char="Ø"/>
            </a:pP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Water management &amp; reservoirs</a:t>
            </a:r>
          </a:p>
          <a:p>
            <a:endParaRPr lang="en-US" dirty="0"/>
          </a:p>
        </p:txBody>
      </p:sp>
      <p:pic>
        <p:nvPicPr>
          <p:cNvPr id="4" name="Picture 3" descr="Screen Shot 2013-05-23 at 11.16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78" y="1417638"/>
            <a:ext cx="4001077" cy="4181496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475" y="6432935"/>
            <a:ext cx="8570912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Figure + Information: Environmental Protection Agency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953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8" y="1136737"/>
            <a:ext cx="8010395" cy="534026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475" y="6432935"/>
            <a:ext cx="8570912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Figure: National Aeronautics and Space Administration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811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23 at 11.13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107"/>
            <a:ext cx="9144000" cy="5549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Keeling Curve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475" y="6432935"/>
            <a:ext cx="8570912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Figure: Scripps Institution of Oceanography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439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23 at 11.1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537"/>
            <a:ext cx="9144000" cy="5409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Keeling Curve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475" y="6432935"/>
            <a:ext cx="8570912" cy="397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400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Figure: Scripps Institution of Oceanography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460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couple good sites to use as a jumping off point-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://climate.nasa.gov/</a:t>
            </a:r>
            <a:r>
              <a:rPr lang="en-US" dirty="0" smtClean="0">
                <a:hlinkClick r:id="rId3"/>
              </a:rPr>
              <a:t>effects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http://www.nature.org/ourinitiatives/urgentissues/global-warming-climate-change/threats-impacts/</a:t>
            </a:r>
            <a:r>
              <a:rPr lang="en-US" dirty="0" smtClean="0">
                <a:hlinkClick r:id="rId4"/>
              </a:rPr>
              <a:t>index.htm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8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4322</TotalTime>
  <Words>387</Words>
  <Application>Microsoft Office PowerPoint</Application>
  <PresentationFormat>On-screen Show (4:3)</PresentationFormat>
  <Paragraphs>73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Slides for Climate Class 1</vt:lpstr>
      <vt:lpstr>Climate change occurs when either side of energy balance is perturbed.</vt:lpstr>
      <vt:lpstr>Greenhouse Effect</vt:lpstr>
      <vt:lpstr>What are the Greenhouse Gases?</vt:lpstr>
      <vt:lpstr>Sources of US Greenhouse Gases</vt:lpstr>
      <vt:lpstr>The Carbon Cycle</vt:lpstr>
      <vt:lpstr>The Keeling Curve</vt:lpstr>
      <vt:lpstr>The Keeling Curve</vt:lpstr>
      <vt:lpstr>Climate Impacts</vt:lpstr>
      <vt:lpstr>What causes sea level to change?</vt:lpstr>
      <vt:lpstr>Climate Change Impacts: Real Time</vt:lpstr>
      <vt:lpstr>Adaptation, Case Study of The Northweat</vt:lpstr>
      <vt:lpstr>Feedback Loop Examples</vt:lpstr>
      <vt:lpstr>Experiment 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Shuchi Talati</dc:creator>
  <cp:lastModifiedBy>Kelly.Klima</cp:lastModifiedBy>
  <cp:revision>14</cp:revision>
  <dcterms:created xsi:type="dcterms:W3CDTF">2013-05-20T17:25:43Z</dcterms:created>
  <dcterms:modified xsi:type="dcterms:W3CDTF">2013-08-26T01:15:18Z</dcterms:modified>
</cp:coreProperties>
</file>